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38" d="100"/>
          <a:sy n="38" d="100"/>
        </p:scale>
        <p:origin x="4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8635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00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12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787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98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679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93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34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76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68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35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0C3D8-0B1C-445E-AE64-F4C8EF44985D}" type="datetimeFigureOut">
              <a:rPr lang="pl-PL" smtClean="0"/>
              <a:t>13.09.2021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3D17-1EAC-4A19-959C-8F03464DAB6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95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57FEB17-7062-4DCA-A223-7EB6AEBBE8CA}"/>
              </a:ext>
            </a:extLst>
          </p:cNvPr>
          <p:cNvSpPr txBox="1"/>
          <p:nvPr/>
        </p:nvSpPr>
        <p:spPr>
          <a:xfrm>
            <a:off x="1" y="14811"/>
            <a:ext cx="30275212" cy="129266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Ocena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składu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chemicznego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ekstraktów</a:t>
            </a:r>
            <a:r>
              <a:rPr lang="pl-PL" sz="3900" b="1" spc="-15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kminku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zwyczajnego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en-US" sz="3900" b="1" i="1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Carum</a:t>
            </a:r>
            <a:r>
              <a:rPr lang="pl-PL" sz="3900" b="1" i="1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3900" b="1" i="1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carvi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L.) </a:t>
            </a:r>
            <a:br>
              <a:rPr lang="pl-PL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fenkułu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włoskiego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</a:t>
            </a:r>
            <a:r>
              <a:rPr lang="en-US" sz="3900" b="1" i="1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Foeniculum</a:t>
            </a:r>
            <a:r>
              <a:rPr lang="en-US" sz="3900" b="1" i="1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vulgare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Mill.)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ich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aktywności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antygrzybowej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0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wobec</a:t>
            </a:r>
            <a:r>
              <a:rPr lang="en-US" sz="3900" b="1" i="0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US" sz="3900" b="1" i="1" u="none" strike="noStrike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Fusarium </a:t>
            </a:r>
            <a:r>
              <a:rPr lang="en-US" sz="3900" b="1" i="1" u="none" strike="noStrike" spc="-15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oxysporum</a:t>
            </a:r>
            <a:r>
              <a:rPr lang="en-US" sz="3900" b="0" i="0" spc="-15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3900" b="0" i="0" spc="-15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720E21BB-64E9-4042-A145-72668E9CE159}"/>
              </a:ext>
            </a:extLst>
          </p:cNvPr>
          <p:cNvCxnSpPr>
            <a:cxnSpLocks/>
          </p:cNvCxnSpPr>
          <p:nvPr/>
        </p:nvCxnSpPr>
        <p:spPr>
          <a:xfrm flipH="1">
            <a:off x="-1" y="1344942"/>
            <a:ext cx="30275214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a 1">
            <a:extLst>
              <a:ext uri="{FF2B5EF4-FFF2-40B4-BE49-F238E27FC236}">
                <a16:creationId xmlns:a16="http://schemas.microsoft.com/office/drawing/2014/main" id="{55BF3A85-3541-4BCE-B75D-3D8FF35E4346}"/>
              </a:ext>
            </a:extLst>
          </p:cNvPr>
          <p:cNvGrpSpPr/>
          <p:nvPr/>
        </p:nvGrpSpPr>
        <p:grpSpPr>
          <a:xfrm>
            <a:off x="100407" y="1368936"/>
            <a:ext cx="29789483" cy="1222950"/>
            <a:chOff x="1612839" y="647676"/>
            <a:chExt cx="29789483" cy="1222950"/>
          </a:xfrm>
        </p:grpSpPr>
        <p:sp>
          <p:nvSpPr>
            <p:cNvPr id="15" name="pole tekstowe 14">
              <a:extLst>
                <a:ext uri="{FF2B5EF4-FFF2-40B4-BE49-F238E27FC236}">
                  <a16:creationId xmlns:a16="http://schemas.microsoft.com/office/drawing/2014/main" id="{AB0DAE0F-4F1D-4B20-BE73-EFA8A5BA640E}"/>
                </a:ext>
              </a:extLst>
            </p:cNvPr>
            <p:cNvSpPr txBox="1"/>
            <p:nvPr/>
          </p:nvSpPr>
          <p:spPr>
            <a:xfrm>
              <a:off x="1612839" y="1036423"/>
              <a:ext cx="14917003" cy="8342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l-PL" b="0" i="0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 </a:t>
              </a:r>
              <a:r>
                <a:rPr lang="pl-PL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​</a:t>
              </a:r>
              <a:r>
                <a:rPr lang="pl-PL" sz="2200" i="1" baseline="300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pl-PL" sz="2200" i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 Uniwersytet Opolski, Wydział Przyrodniczo-Techniczny, Instytut Inżynierii Środowiska i Biotechnologii</a:t>
              </a:r>
              <a:r>
                <a:rPr lang="pl-PL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, </a:t>
              </a:r>
              <a:r>
                <a:rPr lang="pl-PL" sz="2200" i="1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rPr>
                <a:t>45-032 Opole, ul. Kominka 6a </a:t>
              </a:r>
              <a:endParaRPr lang="pl-PL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dirty="0"/>
            </a:p>
          </p:txBody>
        </p:sp>
        <p:sp>
          <p:nvSpPr>
            <p:cNvPr id="16" name="Rectangle 4">
              <a:extLst>
                <a:ext uri="{FF2B5EF4-FFF2-40B4-BE49-F238E27FC236}">
                  <a16:creationId xmlns:a16="http://schemas.microsoft.com/office/drawing/2014/main" id="{3537AA4A-DA06-487B-8C45-31B18890F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1392" y="654825"/>
              <a:ext cx="3896901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l-PL" altLang="pl-PL" sz="2200" b="1" i="0" u="sng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Bartosz Rył </a:t>
              </a:r>
              <a:r>
                <a:rPr kumimoji="0" lang="pl-PL" altLang="pl-PL" sz="2200" b="1" i="0" u="sng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kumimoji="0" lang="pl-PL" altLang="pl-PL" sz="2200" b="1" i="0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Emilia Małkusz</a:t>
              </a:r>
              <a:r>
                <a:rPr kumimoji="0" lang="pl-PL" altLang="pl-PL" sz="2200" b="1" i="0" strike="noStrike" cap="none" normalizeH="0" baseline="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kumimoji="0" lang="pl-PL" altLang="pl-PL" sz="22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FD34F3EF-429B-4436-9B5E-26D6BA8AA10B}"/>
                </a:ext>
              </a:extLst>
            </p:cNvPr>
            <p:cNvSpPr txBox="1"/>
            <p:nvPr/>
          </p:nvSpPr>
          <p:spPr>
            <a:xfrm>
              <a:off x="19776056" y="647676"/>
              <a:ext cx="1162626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opiekun Koła Naukowego Biotechnologów UO: </a:t>
              </a:r>
              <a:r>
                <a:rPr lang="pl-PL" sz="2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dr hab. inż. Teresa </a:t>
              </a:r>
              <a:r>
                <a:rPr lang="pl-PL" sz="2200" b="1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Krzyśko</a:t>
              </a:r>
              <a:r>
                <a:rPr lang="pl-PL" sz="22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-Łupicka, prof. UO</a:t>
              </a:r>
              <a:endParaRPr lang="pl-PL" sz="2200" dirty="0"/>
            </a:p>
          </p:txBody>
        </p:sp>
      </p:grpSp>
      <p:cxnSp>
        <p:nvCxnSpPr>
          <p:cNvPr id="19" name="Łącznik prosty 18">
            <a:extLst>
              <a:ext uri="{FF2B5EF4-FFF2-40B4-BE49-F238E27FC236}">
                <a16:creationId xmlns:a16="http://schemas.microsoft.com/office/drawing/2014/main" id="{AB510BFD-B77C-47D0-B552-6D7055A9F566}"/>
              </a:ext>
            </a:extLst>
          </p:cNvPr>
          <p:cNvCxnSpPr>
            <a:cxnSpLocks/>
          </p:cNvCxnSpPr>
          <p:nvPr/>
        </p:nvCxnSpPr>
        <p:spPr>
          <a:xfrm>
            <a:off x="-1" y="2192822"/>
            <a:ext cx="30275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FF22B6B0-78E5-4BA6-B712-8A5CBBEAA3C5}"/>
              </a:ext>
            </a:extLst>
          </p:cNvPr>
          <p:cNvSpPr txBox="1"/>
          <p:nvPr/>
        </p:nvSpPr>
        <p:spPr>
          <a:xfrm>
            <a:off x="449469" y="2799215"/>
            <a:ext cx="9023684" cy="378565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400" spc="-80" dirty="0"/>
              <a:t>​	Kminek zwyczajny </a:t>
            </a:r>
            <a:r>
              <a:rPr lang="pl-PL" sz="2400" i="1" spc="-80" dirty="0"/>
              <a:t>(</a:t>
            </a:r>
            <a:r>
              <a:rPr lang="pl-PL" sz="2400" b="1" i="1" spc="-80" dirty="0" err="1"/>
              <a:t>Carum</a:t>
            </a:r>
            <a:r>
              <a:rPr lang="pl-PL" sz="2400" b="1" i="1" spc="-80" dirty="0"/>
              <a:t> </a:t>
            </a:r>
            <a:r>
              <a:rPr lang="pl-PL" sz="2400" b="1" i="1" spc="-80" dirty="0" err="1"/>
              <a:t>carvi</a:t>
            </a:r>
            <a:r>
              <a:rPr lang="pl-PL" sz="2400" b="1" spc="-80" dirty="0"/>
              <a:t> L</a:t>
            </a:r>
            <a:r>
              <a:rPr lang="pl-PL" sz="2400" spc="-80" dirty="0"/>
              <a:t>.) i </a:t>
            </a:r>
            <a:r>
              <a:rPr lang="pl-PL" sz="2400" spc="-80" dirty="0" err="1"/>
              <a:t>fenkuł</a:t>
            </a:r>
            <a:r>
              <a:rPr lang="pl-PL" sz="2400" spc="-80" dirty="0"/>
              <a:t> włoski (</a:t>
            </a:r>
            <a:r>
              <a:rPr lang="pl-PL" sz="2400" b="1" i="1" spc="-80" dirty="0" err="1"/>
              <a:t>Foeniculum</a:t>
            </a:r>
            <a:r>
              <a:rPr lang="pl-PL" sz="2400" b="1" i="1" spc="-80" dirty="0"/>
              <a:t> </a:t>
            </a:r>
            <a:r>
              <a:rPr lang="pl-PL" sz="2400" b="1" i="1" spc="-80" dirty="0" err="1"/>
              <a:t>vulgare</a:t>
            </a:r>
            <a:r>
              <a:rPr lang="pl-PL" sz="2400" b="1" i="1" spc="-80" dirty="0"/>
              <a:t> </a:t>
            </a:r>
            <a:r>
              <a:rPr lang="pl-PL" sz="2400" b="1" spc="-80" dirty="0"/>
              <a:t>Mill</a:t>
            </a:r>
            <a:r>
              <a:rPr lang="pl-PL" sz="2400" spc="-80" dirty="0"/>
              <a:t>.) należą do rodziny selerowatych (</a:t>
            </a:r>
            <a:r>
              <a:rPr lang="pl-PL" sz="2400" b="1" i="1" spc="-80" dirty="0" err="1"/>
              <a:t>Apiaceae</a:t>
            </a:r>
            <a:r>
              <a:rPr lang="pl-PL" sz="2400" spc="-80" dirty="0"/>
              <a:t>). Cechują się wysoką zawartością olejków eterycznych - w przypadku owoców kminku zwyczajnego &gt;40 %, dla owoców </a:t>
            </a:r>
            <a:r>
              <a:rPr lang="pl-PL" sz="2400" spc="-80" dirty="0" err="1"/>
              <a:t>fenkułu</a:t>
            </a:r>
            <a:r>
              <a:rPr lang="pl-PL" sz="2400" spc="-80" dirty="0"/>
              <a:t> włoskiego nie mniej niż 20 ml/kg. [1, 2] Rośliny te od setek lat ze względu m.in. na działanie </a:t>
            </a:r>
            <a:r>
              <a:rPr lang="pl-PL" sz="2400" spc="-80" dirty="0" err="1"/>
              <a:t>antymikrobiologiczne</a:t>
            </a:r>
            <a:r>
              <a:rPr lang="pl-PL" sz="2400" spc="-80" dirty="0"/>
              <a:t> stanowią jedne z najpopularniejszych środków wykorzystywanych zarówno w medycynie jak i </a:t>
            </a:r>
            <a:r>
              <a:rPr lang="pl-PL" sz="2400" spc="-80"/>
              <a:t>ochronie środowiska </a:t>
            </a:r>
            <a:r>
              <a:rPr lang="pl-PL" sz="2400" spc="-80" dirty="0"/>
              <a:t>[3, 4, </a:t>
            </a:r>
            <a:r>
              <a:rPr lang="pl-PL" sz="2400" spc="-80"/>
              <a:t>5]. </a:t>
            </a:r>
            <a:r>
              <a:rPr lang="pl-PL" sz="2400" spc="-80" dirty="0"/>
              <a:t>W ostatnich latach szczególne znaczenie ma ograniczanie rozwoju </a:t>
            </a:r>
            <a:r>
              <a:rPr lang="pl-PL" sz="2400" spc="-80" dirty="0" err="1"/>
              <a:t>fitopatogenów</a:t>
            </a:r>
            <a:r>
              <a:rPr lang="pl-PL" sz="2400" spc="-80" dirty="0"/>
              <a:t> z wykorzystaniem olejków eterycznych. Jednym z nich zagrażającym uprawom roślin i pogarszającym jakość żywności jest </a:t>
            </a:r>
            <a:r>
              <a:rPr lang="pl-PL" sz="2400" b="1" i="1" spc="-80" dirty="0" err="1"/>
              <a:t>Fusarium</a:t>
            </a:r>
            <a:r>
              <a:rPr lang="pl-PL" sz="2400" b="1" i="1" spc="-80" dirty="0"/>
              <a:t> </a:t>
            </a:r>
            <a:r>
              <a:rPr lang="pl-PL" sz="2400" b="1" i="1" spc="-80" dirty="0" err="1"/>
              <a:t>oxysporum</a:t>
            </a:r>
            <a:r>
              <a:rPr lang="pl-PL" sz="2400" b="1" i="1" spc="-80" dirty="0"/>
              <a:t>. ​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19C8132A-3C33-4E45-B0BC-40D5C6FF1FEA}"/>
              </a:ext>
            </a:extLst>
          </p:cNvPr>
          <p:cNvSpPr txBox="1"/>
          <p:nvPr/>
        </p:nvSpPr>
        <p:spPr>
          <a:xfrm>
            <a:off x="4251809" y="2192822"/>
            <a:ext cx="144308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400" b="1" dirty="0">
                <a:solidFill>
                  <a:schemeClr val="accent1"/>
                </a:solidFill>
              </a:rPr>
              <a:t>WSTĘP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2538629-0472-4E29-ADF0-FB76B4540D5B}"/>
              </a:ext>
            </a:extLst>
          </p:cNvPr>
          <p:cNvSpPr txBox="1"/>
          <p:nvPr/>
        </p:nvSpPr>
        <p:spPr>
          <a:xfrm>
            <a:off x="449469" y="7514340"/>
            <a:ext cx="9023684" cy="193899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 ​	Celem pracy było otrzymanie ekstraktów z owoców kminku zwyczajnego (</a:t>
            </a:r>
            <a:r>
              <a:rPr lang="pl-PL" sz="2400" i="1" dirty="0" err="1"/>
              <a:t>Carum</a:t>
            </a:r>
            <a:r>
              <a:rPr lang="pl-PL" sz="2400" i="1" dirty="0"/>
              <a:t> </a:t>
            </a:r>
            <a:r>
              <a:rPr lang="pl-PL" sz="2400" i="1" dirty="0" err="1"/>
              <a:t>carvi</a:t>
            </a:r>
            <a:r>
              <a:rPr lang="pl-PL" sz="2400" i="1" dirty="0"/>
              <a:t> </a:t>
            </a:r>
            <a:r>
              <a:rPr lang="pl-PL" sz="2400" dirty="0"/>
              <a:t>L.) i </a:t>
            </a:r>
            <a:r>
              <a:rPr lang="pl-PL" sz="2400" dirty="0" err="1"/>
              <a:t>fenkułu</a:t>
            </a:r>
            <a:r>
              <a:rPr lang="pl-PL" sz="2400" dirty="0"/>
              <a:t> włoskiego (</a:t>
            </a:r>
            <a:r>
              <a:rPr lang="pl-PL" sz="2400" i="1" dirty="0" err="1"/>
              <a:t>Foeniculum</a:t>
            </a:r>
            <a:r>
              <a:rPr lang="pl-PL" sz="2400" i="1" dirty="0"/>
              <a:t> </a:t>
            </a:r>
            <a:r>
              <a:rPr lang="pl-PL" sz="2400" i="1" dirty="0" err="1"/>
              <a:t>vulgare</a:t>
            </a:r>
            <a:r>
              <a:rPr lang="pl-PL" sz="2400" dirty="0"/>
              <a:t> Mill.) metodą ekstrakcji ciągłej w </a:t>
            </a:r>
            <a:r>
              <a:rPr lang="pl-PL" sz="2400" b="1" dirty="0"/>
              <a:t>aparacie </a:t>
            </a:r>
            <a:r>
              <a:rPr lang="pl-PL" sz="2400" b="1" dirty="0" err="1"/>
              <a:t>Soxhleta</a:t>
            </a:r>
            <a:r>
              <a:rPr lang="pl-PL" sz="2400" b="1" dirty="0"/>
              <a:t> </a:t>
            </a:r>
          </a:p>
          <a:p>
            <a:pPr algn="just"/>
            <a:r>
              <a:rPr lang="pl-PL" sz="2400" dirty="0"/>
              <a:t>oraz ocena ich składu chemicznego, a także działania grzybobójczego wobec </a:t>
            </a:r>
            <a:r>
              <a:rPr lang="pl-PL" sz="2400" i="1" dirty="0" err="1"/>
              <a:t>Fusarium</a:t>
            </a:r>
            <a:r>
              <a:rPr lang="pl-PL" sz="2400" i="1" dirty="0"/>
              <a:t> </a:t>
            </a:r>
            <a:r>
              <a:rPr lang="pl-PL" sz="2400" i="1" dirty="0" err="1"/>
              <a:t>oxysporum</a:t>
            </a:r>
            <a:r>
              <a:rPr lang="pl-PL" sz="2400" dirty="0"/>
              <a:t>. ​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BA3ED285-592B-446B-865D-1CBA1D216EC0}"/>
              </a:ext>
            </a:extLst>
          </p:cNvPr>
          <p:cNvSpPr txBox="1"/>
          <p:nvPr/>
        </p:nvSpPr>
        <p:spPr>
          <a:xfrm>
            <a:off x="3067747" y="6898787"/>
            <a:ext cx="378712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400" b="1" dirty="0">
                <a:solidFill>
                  <a:schemeClr val="accent1"/>
                </a:solidFill>
              </a:rPr>
              <a:t>CEL I ZAKRES PRACY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E2F7C3BB-CF3F-47FA-92D9-B1E1C2E7AA72}"/>
              </a:ext>
            </a:extLst>
          </p:cNvPr>
          <p:cNvSpPr txBox="1"/>
          <p:nvPr/>
        </p:nvSpPr>
        <p:spPr>
          <a:xfrm>
            <a:off x="482415" y="10461808"/>
            <a:ext cx="9023684" cy="858696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l-PL" sz="2400" dirty="0"/>
              <a:t>	Materiał badawczy stanowił szczep </a:t>
            </a:r>
            <a:r>
              <a:rPr lang="pl-PL" sz="2400" i="1" dirty="0" err="1"/>
              <a:t>Fusarium</a:t>
            </a:r>
            <a:r>
              <a:rPr lang="pl-PL" sz="2400" i="1" dirty="0"/>
              <a:t> </a:t>
            </a:r>
            <a:r>
              <a:rPr lang="pl-PL" sz="2400" i="1" dirty="0" err="1"/>
              <a:t>oxysporum</a:t>
            </a:r>
            <a:r>
              <a:rPr lang="pl-PL" sz="2400" i="1" dirty="0"/>
              <a:t> </a:t>
            </a:r>
            <a:r>
              <a:rPr lang="pl-PL" sz="2400" dirty="0"/>
              <a:t>wyizolowany z porażonych ziarniaków pszenicy oraz dwa ekstrakty z owoców </a:t>
            </a:r>
            <a:r>
              <a:rPr lang="pl-PL" sz="2400" dirty="0" err="1"/>
              <a:t>fenkułu</a:t>
            </a:r>
            <a:r>
              <a:rPr lang="pl-PL" sz="2400" dirty="0"/>
              <a:t> (</a:t>
            </a:r>
            <a:r>
              <a:rPr lang="pl-PL" sz="2400" i="1" dirty="0" err="1"/>
              <a:t>Foeniculum</a:t>
            </a:r>
            <a:r>
              <a:rPr lang="pl-PL" sz="2400" i="1" dirty="0"/>
              <a:t> </a:t>
            </a:r>
            <a:r>
              <a:rPr lang="pl-PL" sz="2400" i="1" dirty="0" err="1"/>
              <a:t>vulgare</a:t>
            </a:r>
            <a:r>
              <a:rPr lang="pl-PL" sz="2400" dirty="0"/>
              <a:t>) i kminku zwyczajnego (</a:t>
            </a:r>
            <a:r>
              <a:rPr lang="pl-PL" sz="2400" i="1" dirty="0" err="1"/>
              <a:t>Carum</a:t>
            </a:r>
            <a:r>
              <a:rPr lang="pl-PL" sz="2400" i="1" dirty="0"/>
              <a:t> </a:t>
            </a:r>
            <a:r>
              <a:rPr lang="pl-PL" sz="2400" i="1" dirty="0" err="1"/>
              <a:t>carvi</a:t>
            </a:r>
            <a:r>
              <a:rPr lang="pl-PL" sz="2400" dirty="0"/>
              <a:t>). ​</a:t>
            </a:r>
          </a:p>
          <a:p>
            <a:pPr algn="just"/>
            <a:endParaRPr lang="pl-PL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400" dirty="0"/>
              <a:t>Ekstrakty roślinne otrzymano metodą ekstrakcji ciągłej w aparacie </a:t>
            </a:r>
            <a:r>
              <a:rPr lang="pl-PL" sz="2400" dirty="0" err="1"/>
              <a:t>Soxhleta</a:t>
            </a:r>
            <a:r>
              <a:rPr lang="pl-PL" sz="2400" dirty="0"/>
              <a:t> z wykorzystaniem </a:t>
            </a:r>
            <a:r>
              <a:rPr lang="pl-PL" sz="2400" b="1" dirty="0"/>
              <a:t>chlorku metylenu</a:t>
            </a:r>
            <a:r>
              <a:rPr lang="pl-PL" sz="2400" dirty="0"/>
              <a:t> jako rozpuszczalnika. Skład chemiczny oznaczono metodą chromatografii gazowej sprzężonej ze spektrometrią mas (</a:t>
            </a:r>
            <a:r>
              <a:rPr lang="pl-PL" sz="2400" b="1" dirty="0"/>
              <a:t>GC-MS</a:t>
            </a:r>
            <a:r>
              <a:rPr lang="pl-PL" sz="2400" dirty="0"/>
              <a:t>) z wykorzystaniem chromatografu gazowego HP6890 oraz spektrometru masowego HP 5973A firmy (Hewlett - Packard). [6]​</a:t>
            </a:r>
          </a:p>
          <a:p>
            <a:pPr algn="just"/>
            <a:endParaRPr lang="pl-PL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400" dirty="0"/>
              <a:t>Ocenę wrażliwości </a:t>
            </a:r>
            <a:r>
              <a:rPr lang="pl-PL" sz="2400" i="1" dirty="0" err="1"/>
              <a:t>Fusarium</a:t>
            </a:r>
            <a:r>
              <a:rPr lang="pl-PL" sz="2400" i="1" dirty="0"/>
              <a:t> </a:t>
            </a:r>
            <a:r>
              <a:rPr lang="pl-PL" sz="2400" i="1" dirty="0" err="1"/>
              <a:t>oxysporum</a:t>
            </a:r>
            <a:r>
              <a:rPr lang="pl-PL" sz="2400" i="1" dirty="0"/>
              <a:t> </a:t>
            </a:r>
            <a:r>
              <a:rPr lang="pl-PL" sz="2400" dirty="0"/>
              <a:t>na ekstrakty roślinne przeprowadzono metodą </a:t>
            </a:r>
            <a:r>
              <a:rPr lang="pl-PL" sz="2400" b="1" dirty="0"/>
              <a:t>zatruwania podłóż</a:t>
            </a:r>
            <a:r>
              <a:rPr lang="pl-PL" sz="2400" dirty="0"/>
              <a:t>. [7]​</a:t>
            </a:r>
          </a:p>
          <a:p>
            <a:pPr algn="just"/>
            <a:r>
              <a:rPr lang="pl-PL" sz="2400" dirty="0"/>
              <a:t>​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400" dirty="0"/>
              <a:t>Metodą hodowlaną oceniono również efekt </a:t>
            </a:r>
            <a:r>
              <a:rPr lang="pl-PL" sz="2400" b="1" dirty="0"/>
              <a:t>biobójczy ekstraktów (grzybobójczy/</a:t>
            </a:r>
            <a:r>
              <a:rPr lang="pl-PL" sz="2400" b="1" dirty="0" err="1"/>
              <a:t>grzybostatyczny</a:t>
            </a:r>
            <a:r>
              <a:rPr lang="pl-PL" sz="2400" b="1" dirty="0"/>
              <a:t>)</a:t>
            </a:r>
            <a:r>
              <a:rPr lang="pl-PL" sz="2400" dirty="0"/>
              <a:t> </a:t>
            </a:r>
            <a:r>
              <a:rPr lang="pl-PL" sz="2400" dirty="0">
                <a:solidFill>
                  <a:schemeClr val="tx1"/>
                </a:solidFill>
              </a:rPr>
              <a:t>w tym celu w centralnej części płytki </a:t>
            </a:r>
            <a:r>
              <a:rPr lang="pl-PL" sz="2400" dirty="0" err="1">
                <a:solidFill>
                  <a:schemeClr val="tx1"/>
                </a:solidFill>
              </a:rPr>
              <a:t>Petriego</a:t>
            </a:r>
            <a:r>
              <a:rPr lang="pl-PL" sz="2400" dirty="0">
                <a:solidFill>
                  <a:schemeClr val="tx1"/>
                </a:solidFill>
              </a:rPr>
              <a:t> z podłożem PDA umieszczano </a:t>
            </a:r>
            <a:r>
              <a:rPr lang="pl-PL" sz="2400" dirty="0" err="1">
                <a:solidFill>
                  <a:schemeClr val="tx1"/>
                </a:solidFill>
              </a:rPr>
              <a:t>inokulum</a:t>
            </a:r>
            <a:r>
              <a:rPr lang="pl-PL" sz="2400" dirty="0">
                <a:solidFill>
                  <a:schemeClr val="tx1"/>
                </a:solidFill>
              </a:rPr>
              <a:t> przeniesione z prób z ekstraktami roślinnymi i po 10 dniach inkubacji w temperaturze 25±3℃ oceniano efekt rozwoju </a:t>
            </a:r>
            <a:r>
              <a:rPr lang="pl-PL" sz="2400" i="1" dirty="0">
                <a:solidFill>
                  <a:schemeClr val="tx1"/>
                </a:solidFill>
              </a:rPr>
              <a:t>F. </a:t>
            </a:r>
            <a:r>
              <a:rPr lang="pl-PL" sz="2400" i="1" dirty="0" err="1">
                <a:solidFill>
                  <a:schemeClr val="tx1"/>
                </a:solidFill>
              </a:rPr>
              <a:t>oxysporum</a:t>
            </a:r>
            <a:r>
              <a:rPr lang="pl-PL" sz="2400" dirty="0"/>
              <a:t>. Za działanie grzybobójcze uznawano brak rozwoju grzybni wokół </a:t>
            </a:r>
            <a:r>
              <a:rPr lang="pl-PL" sz="2400" dirty="0" err="1"/>
              <a:t>inokulum</a:t>
            </a:r>
            <a:r>
              <a:rPr lang="pl-PL" sz="2400" dirty="0"/>
              <a:t>, a za działanie </a:t>
            </a:r>
            <a:r>
              <a:rPr lang="pl-PL" sz="2400" dirty="0" err="1"/>
              <a:t>grzybostatyczne</a:t>
            </a:r>
            <a:r>
              <a:rPr lang="pl-PL" sz="2400" dirty="0"/>
              <a:t> - rozwój grzybni wokół </a:t>
            </a:r>
            <a:r>
              <a:rPr lang="pl-PL" sz="2400" dirty="0" err="1"/>
              <a:t>inokulum</a:t>
            </a:r>
            <a:r>
              <a:rPr lang="pl-PL" sz="2400" dirty="0"/>
              <a:t>.​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6811744B-D42F-4C65-BB00-BE1CED89F793}"/>
              </a:ext>
            </a:extLst>
          </p:cNvPr>
          <p:cNvSpPr txBox="1"/>
          <p:nvPr/>
        </p:nvSpPr>
        <p:spPr>
          <a:xfrm>
            <a:off x="2284038" y="9871070"/>
            <a:ext cx="5354543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400" b="1" dirty="0">
                <a:solidFill>
                  <a:schemeClr val="accent1"/>
                </a:solidFill>
              </a:rPr>
              <a:t>MATERIAŁ I METODY BADAŃ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CAFEFBCA-13B9-4462-804C-422446CD3C76}"/>
              </a:ext>
            </a:extLst>
          </p:cNvPr>
          <p:cNvSpPr txBox="1"/>
          <p:nvPr/>
        </p:nvSpPr>
        <p:spPr>
          <a:xfrm>
            <a:off x="19070165" y="2211990"/>
            <a:ext cx="1566454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400" b="1" dirty="0">
                <a:solidFill>
                  <a:schemeClr val="accent1"/>
                </a:solidFill>
              </a:rPr>
              <a:t>WYNIKI</a:t>
            </a:r>
          </a:p>
        </p:txBody>
      </p:sp>
      <p:graphicFrame>
        <p:nvGraphicFramePr>
          <p:cNvPr id="30" name="Tabela 29">
            <a:extLst>
              <a:ext uri="{FF2B5EF4-FFF2-40B4-BE49-F238E27FC236}">
                <a16:creationId xmlns:a16="http://schemas.microsoft.com/office/drawing/2014/main" id="{B8E083D2-3096-4134-AFD8-21A0EBC250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1997"/>
              </p:ext>
            </p:extLst>
          </p:nvPr>
        </p:nvGraphicFramePr>
        <p:xfrm>
          <a:off x="9903738" y="3828216"/>
          <a:ext cx="8799239" cy="13387710"/>
        </p:xfrm>
        <a:graphic>
          <a:graphicData uri="http://schemas.openxmlformats.org/drawingml/2006/table">
            <a:tbl>
              <a:tblPr/>
              <a:tblGrid>
                <a:gridCol w="3630085">
                  <a:extLst>
                    <a:ext uri="{9D8B030D-6E8A-4147-A177-3AD203B41FA5}">
                      <a16:colId xmlns:a16="http://schemas.microsoft.com/office/drawing/2014/main" val="3176583824"/>
                    </a:ext>
                  </a:extLst>
                </a:gridCol>
                <a:gridCol w="1828161">
                  <a:extLst>
                    <a:ext uri="{9D8B030D-6E8A-4147-A177-3AD203B41FA5}">
                      <a16:colId xmlns:a16="http://schemas.microsoft.com/office/drawing/2014/main" val="434925958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663422676"/>
                    </a:ext>
                  </a:extLst>
                </a:gridCol>
                <a:gridCol w="1169293">
                  <a:extLst>
                    <a:ext uri="{9D8B030D-6E8A-4147-A177-3AD203B41FA5}">
                      <a16:colId xmlns:a16="http://schemas.microsoft.com/office/drawing/2014/main" val="500086257"/>
                    </a:ext>
                  </a:extLst>
                </a:gridCol>
              </a:tblGrid>
              <a:tr h="381252">
                <a:tc gridSpan="4"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Tabela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1.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Skład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chemiczny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ekstraktów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roślinnych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z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kminku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fenkułu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.​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811928"/>
                  </a:ext>
                </a:extLst>
              </a:tr>
              <a:tr h="369920"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Nazwa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związku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Zawartość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[%] ± SD​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IR​</a:t>
                      </a:r>
                      <a:r>
                        <a:rPr lang="pl-P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pl-P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l-PL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(indeks retencji)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961409"/>
                  </a:ext>
                </a:extLst>
              </a:tr>
              <a:tr h="65607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Carum carvi</a:t>
                      </a: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1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Foeniculum</a:t>
                      </a:r>
                      <a:r>
                        <a:rPr lang="en-US" sz="2000" b="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vulgare​</a:t>
                      </a:r>
                      <a:endParaRPr lang="en-US" sz="4300" b="0" i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91779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α-</a:t>
                      </a:r>
                      <a:r>
                        <a:rPr lang="pl-PL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pinen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1,642 ± 0,327​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 ± 0,027​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01029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kamfen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0,18 ± 0,014​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1498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terpinen​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0,054 ± 0,003​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971​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06112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pl-PL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thujen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0,09± 0,007​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973​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7284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pl-PL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pinen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0,168 ± 0,053​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 ± 0,002​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759154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pl-PL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mircen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 ± 0,011​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926510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α-</a:t>
                      </a:r>
                      <a:r>
                        <a:rPr lang="pl-PL" sz="20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felandren​</a:t>
                      </a:r>
                      <a:endParaRPr lang="pl-PL" sz="4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 ± 0,009​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56477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cymen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0,16 ± 0,018​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74153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limonen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33,036 ± 0,313​</a:t>
                      </a:r>
                      <a:endParaRPr lang="en-US" sz="4300" b="1" i="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1,76 ± 0,027​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50468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γ-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terpinen​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0,57 ± 0,015​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1060​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4366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β-</a:t>
                      </a:r>
                      <a:r>
                        <a:rPr lang="pl-PL" sz="20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terpinen​</a:t>
                      </a:r>
                      <a:endParaRPr lang="pl-PL" sz="4300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0,09± 0,006​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510795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fenchon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13,81± 0,046​</a:t>
                      </a:r>
                      <a:endParaRPr lang="en-US" sz="4300" b="1" i="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075630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linalol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0,157 ± 0,035​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1096​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68120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de-DE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trans-p-mentha-2,8-dien-1-ol ​</a:t>
                      </a:r>
                      <a:endParaRPr lang="de-DE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0,556 ± 0,023​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608608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tlenek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cis-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limonenu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0,201 ± 0,009​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43560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de-DE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cis-p-mentha-2,8-dien-1-ol​</a:t>
                      </a:r>
                      <a:endParaRPr lang="de-DE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0,140 ± 0,009​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16327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tlenek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trans-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limonenu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0,212 ± 0,031​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286653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de-DE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kamfora</a:t>
                      </a:r>
                      <a:r>
                        <a:rPr lang="de-DE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de-DE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0,36± 0,020​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1145​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5324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de-DE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trans-p-mentha-1(7),8-dien-2-ol​</a:t>
                      </a:r>
                      <a:endParaRPr lang="de-DE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0,175 ± 0,007​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33909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l-GR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α-</a:t>
                      </a:r>
                      <a:r>
                        <a:rPr lang="pl-PL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terpineol​</a:t>
                      </a:r>
                      <a:endParaRPr lang="pl-PL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0,105 ± 0,004​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17023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dihydrokarwon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0,264 ± 0,008​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1197​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00793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estragol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2,71± 0,071​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440049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dihydrokarwon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0,152 ± 0,006​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4174562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karweol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0,131 ± 0,004​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1221​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126968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werbenon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0,667 ± 0,048​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457799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cis-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anetol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0,07± 0,009​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792626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karwon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59,691 ± 0,137​</a:t>
                      </a:r>
                      <a:endParaRPr lang="en-US" sz="4300" b="1" i="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1245​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471024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trans-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anetol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1" i="0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</a:rPr>
                        <a:t>76,98± 0,042​</a:t>
                      </a:r>
                      <a:endParaRPr lang="en-US" sz="4300" b="1" i="0" dirty="0">
                        <a:solidFill>
                          <a:schemeClr val="accent1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1272​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344403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kariofilen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0,112 ± 0,004​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1416​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7019387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tlenek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kariofilenu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0,285 ± 0,012​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450261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pentakozan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0,82± 0,009​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2500​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380441"/>
                  </a:ext>
                </a:extLst>
              </a:tr>
              <a:tr h="36992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oktakozan</a:t>
                      </a:r>
                      <a:r>
                        <a:rPr lang="en-US" sz="20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4300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2,252 ± 0,090​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sz="4300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2800​</a:t>
                      </a:r>
                      <a:endParaRPr lang="en-US" sz="4300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9454" marR="69454" marT="34727" marB="34727"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86997"/>
                  </a:ext>
                </a:extLst>
              </a:tr>
            </a:tbl>
          </a:graphicData>
        </a:graphic>
      </p:graphicFrame>
      <p:sp>
        <p:nvSpPr>
          <p:cNvPr id="31" name="Rectangle 7">
            <a:extLst>
              <a:ext uri="{FF2B5EF4-FFF2-40B4-BE49-F238E27FC236}">
                <a16:creationId xmlns:a16="http://schemas.microsoft.com/office/drawing/2014/main" id="{C8C62F0F-6160-4F74-8ACF-76BFAE1AE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72" y="460406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Prostokąt 27">
            <a:extLst>
              <a:ext uri="{FF2B5EF4-FFF2-40B4-BE49-F238E27FC236}">
                <a16:creationId xmlns:a16="http://schemas.microsoft.com/office/drawing/2014/main" id="{D9EF4198-AE5F-4956-A37C-B274ECF5431B}"/>
              </a:ext>
            </a:extLst>
          </p:cNvPr>
          <p:cNvSpPr/>
          <p:nvPr/>
        </p:nvSpPr>
        <p:spPr>
          <a:xfrm>
            <a:off x="9888435" y="2808375"/>
            <a:ext cx="19929915" cy="14747034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25" name="pole tekstowe 1024">
            <a:extLst>
              <a:ext uri="{FF2B5EF4-FFF2-40B4-BE49-F238E27FC236}">
                <a16:creationId xmlns:a16="http://schemas.microsoft.com/office/drawing/2014/main" id="{4461584A-C90D-4DF1-9A1A-D902304B46B6}"/>
              </a:ext>
            </a:extLst>
          </p:cNvPr>
          <p:cNvSpPr txBox="1"/>
          <p:nvPr/>
        </p:nvSpPr>
        <p:spPr>
          <a:xfrm>
            <a:off x="9903738" y="2827404"/>
            <a:ext cx="198263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0" i="0" u="none" strike="noStrike" spc="-130" dirty="0">
                <a:effectLst/>
                <a:latin typeface="Calibri" panose="020F0502020204030204" pitchFamily="34" charset="0"/>
              </a:rPr>
              <a:t>Uzyskane ekstrakty roślinne, pomimo że pochodziły z owoców roślin należących do rodziny </a:t>
            </a:r>
            <a:r>
              <a:rPr lang="pl-PL" sz="2400" b="0" i="1" u="none" strike="noStrike" spc="-130" dirty="0" err="1">
                <a:effectLst/>
                <a:latin typeface="Calibri" panose="020F0502020204030204" pitchFamily="34" charset="0"/>
              </a:rPr>
              <a:t>Apiaceae</a:t>
            </a:r>
            <a:r>
              <a:rPr lang="pl-PL" sz="2400" b="0" i="0" u="none" strike="noStrike" spc="-130" dirty="0">
                <a:effectLst/>
                <a:latin typeface="Calibri" panose="020F0502020204030204" pitchFamily="34" charset="0"/>
              </a:rPr>
              <a:t> wyraźnie różniły się składem chemicznym (tab. 1). W ekstrakcie z kminku  dominowały </a:t>
            </a:r>
            <a:r>
              <a:rPr lang="pl-PL" sz="2400" b="1" i="0" u="none" strike="noStrike" spc="-130" dirty="0">
                <a:effectLst/>
                <a:latin typeface="Calibri" panose="020F0502020204030204" pitchFamily="34" charset="0"/>
              </a:rPr>
              <a:t>karwon (59,691 ± 0,137 %) </a:t>
            </a:r>
            <a:r>
              <a:rPr lang="pl-PL" sz="2400" i="0" u="none" strike="noStrike" spc="-130" dirty="0">
                <a:effectLst/>
                <a:latin typeface="Calibri" panose="020F0502020204030204" pitchFamily="34" charset="0"/>
              </a:rPr>
              <a:t>i </a:t>
            </a:r>
            <a:r>
              <a:rPr lang="pl-PL" sz="2400" b="1" i="0" u="none" strike="noStrike" spc="-130" dirty="0">
                <a:effectLst/>
                <a:latin typeface="Calibri" panose="020F0502020204030204" pitchFamily="34" charset="0"/>
              </a:rPr>
              <a:t>limonen (33,036 ± 0,313 %)</a:t>
            </a:r>
            <a:r>
              <a:rPr lang="pl-PL" sz="2400" i="0" u="none" strike="noStrike" spc="-130" dirty="0">
                <a:effectLst/>
                <a:latin typeface="Calibri" panose="020F0502020204030204" pitchFamily="34" charset="0"/>
              </a:rPr>
              <a:t>, a w ekstrakcie z </a:t>
            </a:r>
            <a:r>
              <a:rPr lang="pl-PL" sz="2400" i="0" u="none" strike="noStrike" spc="-130" dirty="0" err="1">
                <a:effectLst/>
                <a:latin typeface="Calibri" panose="020F0502020204030204" pitchFamily="34" charset="0"/>
              </a:rPr>
              <a:t>fenkułu</a:t>
            </a:r>
            <a:r>
              <a:rPr lang="pl-PL" sz="2400" i="0" u="none" strike="noStrike" spc="-130" dirty="0">
                <a:effectLst/>
                <a:latin typeface="Calibri" panose="020F0502020204030204" pitchFamily="34" charset="0"/>
              </a:rPr>
              <a:t> -</a:t>
            </a:r>
            <a:r>
              <a:rPr lang="pl-PL" sz="2400" b="1" i="0" u="none" strike="noStrike" spc="-130" dirty="0">
                <a:effectLst/>
                <a:latin typeface="Calibri" panose="020F0502020204030204" pitchFamily="34" charset="0"/>
              </a:rPr>
              <a:t> trans-anetol (76,98 ± 0,042 %) </a:t>
            </a:r>
            <a:r>
              <a:rPr lang="pl-PL" sz="2400" i="0" u="none" strike="noStrike" spc="-130" dirty="0">
                <a:effectLst/>
                <a:latin typeface="Calibri" panose="020F0502020204030204" pitchFamily="34" charset="0"/>
              </a:rPr>
              <a:t>i </a:t>
            </a:r>
            <a:r>
              <a:rPr lang="pl-PL" sz="2400" b="1" i="0" u="none" strike="noStrike" spc="-130" dirty="0" err="1">
                <a:effectLst/>
                <a:latin typeface="Calibri" panose="020F0502020204030204" pitchFamily="34" charset="0"/>
              </a:rPr>
              <a:t>fenchon</a:t>
            </a:r>
            <a:r>
              <a:rPr lang="pl-PL" sz="2400" b="1" i="0" u="none" strike="noStrike" spc="-130" dirty="0">
                <a:effectLst/>
                <a:latin typeface="Calibri" panose="020F0502020204030204" pitchFamily="34" charset="0"/>
              </a:rPr>
              <a:t> (13,81 ± 0,046 %)</a:t>
            </a:r>
            <a:r>
              <a:rPr lang="pl-PL" sz="2400" i="0" u="none" strike="noStrike" spc="-130" dirty="0">
                <a:effectLst/>
                <a:latin typeface="Calibri" panose="020F0502020204030204" pitchFamily="34" charset="0"/>
              </a:rPr>
              <a:t>.</a:t>
            </a:r>
            <a:endParaRPr lang="pl-PL" sz="2400" spc="-130" dirty="0"/>
          </a:p>
        </p:txBody>
      </p:sp>
      <p:graphicFrame>
        <p:nvGraphicFramePr>
          <p:cNvPr id="1027" name="Tabela 1026">
            <a:extLst>
              <a:ext uri="{FF2B5EF4-FFF2-40B4-BE49-F238E27FC236}">
                <a16:creationId xmlns:a16="http://schemas.microsoft.com/office/drawing/2014/main" id="{77013205-5A6E-4332-BDA7-A60A9E4F4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890250"/>
              </p:ext>
            </p:extLst>
          </p:nvPr>
        </p:nvGraphicFramePr>
        <p:xfrm>
          <a:off x="20108322" y="5864288"/>
          <a:ext cx="8343900" cy="3413760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:a16="http://schemas.microsoft.com/office/drawing/2014/main" val="474414937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4057236084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930130771"/>
                    </a:ext>
                  </a:extLst>
                </a:gridCol>
              </a:tblGrid>
              <a:tr h="390525">
                <a:tc gridSpan="3">
                  <a:txBody>
                    <a:bodyPr/>
                    <a:lstStyle/>
                    <a:p>
                      <a:pPr algn="ctr" fontAlgn="base"/>
                      <a:r>
                        <a:rPr lang="pl-PL" sz="26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Tabela 2. Strefy wzrostu </a:t>
                      </a:r>
                      <a:r>
                        <a:rPr lang="pl-PL" sz="2600" b="1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Fusarium</a:t>
                      </a:r>
                      <a:r>
                        <a:rPr lang="pl-PL" sz="2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2600" b="1" i="1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oxysporum</a:t>
                      </a:r>
                      <a:r>
                        <a:rPr lang="pl-PL" sz="2600" b="1" i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pl-PL" sz="26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[mm]​ </a:t>
                      </a:r>
                      <a:r>
                        <a:rPr lang="en-US" sz="2600" b="1" i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± SD​</a:t>
                      </a:r>
                      <a:endParaRPr lang="pl-PL" sz="2600" b="1" i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45820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Typ</a:t>
                      </a:r>
                      <a:r>
                        <a:rPr lang="en-US" sz="26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6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ekstraktu</a:t>
                      </a:r>
                      <a:r>
                        <a:rPr lang="en-US" sz="26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2600" b="1" i="0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Stężenie</a:t>
                      </a:r>
                      <a:r>
                        <a:rPr lang="en-US" sz="26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[%]​</a:t>
                      </a:r>
                      <a:endParaRPr 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Carvi​</a:t>
                      </a:r>
                      <a:endParaRPr lang="en-US" b="0" i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 vulgare​</a:t>
                      </a:r>
                      <a:endParaRPr lang="en-US" b="0" i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3485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K​</a:t>
                      </a:r>
                      <a:endParaRPr lang="en-US" b="1" i="0" dirty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84,17±1,94​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85±0,63​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856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0,5​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37±21,83​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15±7,75​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2627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12,33±1,86​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456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1,5​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674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1" i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2​</a:t>
                      </a:r>
                      <a:endParaRPr lang="en-US" b="1" i="0">
                        <a:solidFill>
                          <a:srgbClr val="FFFFFF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b="0" i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2600" b="0" i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-​</a:t>
                      </a:r>
                      <a:endParaRPr lang="en-US" b="0" i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314842"/>
                  </a:ext>
                </a:extLst>
              </a:tr>
            </a:tbl>
          </a:graphicData>
        </a:graphic>
      </p:graphicFrame>
      <p:sp>
        <p:nvSpPr>
          <p:cNvPr id="1028" name="Rectangle 8">
            <a:extLst>
              <a:ext uri="{FF2B5EF4-FFF2-40B4-BE49-F238E27FC236}">
                <a16:creationId xmlns:a16="http://schemas.microsoft.com/office/drawing/2014/main" id="{80B450E7-54C3-4811-A99B-44B037394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5871" y="4575316"/>
            <a:ext cx="302752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9" name="pole tekstowe 1028">
            <a:extLst>
              <a:ext uri="{FF2B5EF4-FFF2-40B4-BE49-F238E27FC236}">
                <a16:creationId xmlns:a16="http://schemas.microsoft.com/office/drawing/2014/main" id="{5496F595-C818-4CC1-8E96-0F446465862C}"/>
              </a:ext>
            </a:extLst>
          </p:cNvPr>
          <p:cNvSpPr txBox="1"/>
          <p:nvPr/>
        </p:nvSpPr>
        <p:spPr>
          <a:xfrm>
            <a:off x="20108322" y="9261023"/>
            <a:ext cx="435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±</a:t>
            </a:r>
            <a:r>
              <a:rPr lang="en-US" sz="2200" b="1" i="0" u="none" strike="noStrike" dirty="0" err="1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Odchylenie</a:t>
            </a:r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200" b="1" i="0" u="none" strike="noStrike" dirty="0" err="1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standardowe</a:t>
            </a:r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 (SD)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2200" dirty="0"/>
          </a:p>
        </p:txBody>
      </p:sp>
      <p:sp>
        <p:nvSpPr>
          <p:cNvPr id="1031" name="pole tekstowe 1030">
            <a:extLst>
              <a:ext uri="{FF2B5EF4-FFF2-40B4-BE49-F238E27FC236}">
                <a16:creationId xmlns:a16="http://schemas.microsoft.com/office/drawing/2014/main" id="{2C0FD946-7D58-41B4-99F7-6ACC10347140}"/>
              </a:ext>
            </a:extLst>
          </p:cNvPr>
          <p:cNvSpPr txBox="1"/>
          <p:nvPr/>
        </p:nvSpPr>
        <p:spPr>
          <a:xfrm>
            <a:off x="18702977" y="3751328"/>
            <a:ext cx="10877908" cy="1938992"/>
          </a:xfrm>
          <a:prstGeom prst="rect">
            <a:avLst/>
          </a:prstGeom>
          <a:noFill/>
        </p:spPr>
        <p:txBody>
          <a:bodyPr wrap="square" lIns="108000" rIns="108000" rtlCol="0">
            <a:noAutofit/>
          </a:bodyPr>
          <a:lstStyle/>
          <a:p>
            <a:pPr algn="just"/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Ekstrakty z owoców </a:t>
            </a:r>
            <a:r>
              <a:rPr lang="pl-PL" sz="2400" b="0" i="0" u="none" strike="noStrike" spc="-1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fenkułu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 kminku zwyczajnego niezależnie od </a:t>
            </a:r>
            <a:r>
              <a:rPr lang="pl-PL" sz="2400" b="0" i="0" u="none" strike="noStrike" spc="-1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pl-PL" sz="2400" spc="-100">
                <a:solidFill>
                  <a:srgbClr val="000000"/>
                </a:solidFill>
                <a:latin typeface="Calibri" panose="020F0502020204030204" pitchFamily="34" charset="0"/>
              </a:rPr>
              <a:t>ężenia</a:t>
            </a:r>
            <a:r>
              <a:rPr lang="pl-PL" sz="2400" b="0" i="0" u="none" strike="noStrike" spc="-1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hamowały 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wzrost </a:t>
            </a:r>
            <a:r>
              <a:rPr lang="pl-PL" sz="2400" b="0" i="1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F. </a:t>
            </a:r>
            <a:r>
              <a:rPr lang="pl-PL" sz="2400" b="0" i="1" u="none" strike="noStrike" spc="-1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oxysporum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</a:t>
            </a:r>
            <a:r>
              <a:rPr lang="pl-PL" sz="2400" b="0" i="1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ale skuteczniej działał ekstrakt z </a:t>
            </a:r>
            <a:r>
              <a:rPr lang="pl-PL" sz="2400" b="0" i="0" u="none" strike="noStrike" spc="-1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fenkułu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Całkowite zahamowanie wzrostu grzyba wystąpiło przy zastosowaniu ekstraktu z </a:t>
            </a:r>
            <a:r>
              <a:rPr lang="pl-PL" sz="2400" b="0" i="0" u="none" strike="noStrike" spc="-10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fenkuła</a:t>
            </a:r>
            <a:r>
              <a:rPr lang="pl-PL" sz="2400" b="0" i="0" u="none" strike="noStrike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 stężeniach 1,0, 1,5 i 2,0 %. Natomiast ekstrakt z kminku zwyczajnego wykazywał takie działanie w wyższych stężeniach (1,5 i 2,0 %) (tab. 2, fot. 1 i 2). </a:t>
            </a:r>
            <a:r>
              <a:rPr lang="pl-PL" sz="2400" b="0" i="0" spc="-1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2400" spc="-100" dirty="0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013D52C5-9603-4817-AC68-39658724F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1318" y="9784242"/>
            <a:ext cx="10877908" cy="3070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pole tekstowe 1031">
            <a:extLst>
              <a:ext uri="{FF2B5EF4-FFF2-40B4-BE49-F238E27FC236}">
                <a16:creationId xmlns:a16="http://schemas.microsoft.com/office/drawing/2014/main" id="{34945CBF-6EA0-44E8-8A54-706950FC4AF4}"/>
              </a:ext>
            </a:extLst>
          </p:cNvPr>
          <p:cNvSpPr txBox="1"/>
          <p:nvPr/>
        </p:nvSpPr>
        <p:spPr>
          <a:xfrm>
            <a:off x="18735405" y="12833597"/>
            <a:ext cx="1098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Fot. 1. Wpływ stężenia ekstraktu z kminku na wzrost </a:t>
            </a:r>
            <a:r>
              <a:rPr lang="pl-PL" sz="22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Fusarium</a:t>
            </a:r>
            <a:r>
              <a:rPr lang="pl-PL" sz="22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l-PL" sz="22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oxysporum</a:t>
            </a:r>
            <a:r>
              <a:rPr lang="pl-PL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Od lewej:     	     	  	     próba kontrolna (K), 0,5; 1,0; 1,5; 2 [%].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2200" dirty="0"/>
          </a:p>
        </p:txBody>
      </p:sp>
      <p:pic>
        <p:nvPicPr>
          <p:cNvPr id="1036" name="Picture 12">
            <a:extLst>
              <a:ext uri="{FF2B5EF4-FFF2-40B4-BE49-F238E27FC236}">
                <a16:creationId xmlns:a16="http://schemas.microsoft.com/office/drawing/2014/main" id="{126572B2-8A40-4645-854C-B4CF6F43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1318" y="13655611"/>
            <a:ext cx="10877908" cy="3040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pole tekstowe 1032">
            <a:extLst>
              <a:ext uri="{FF2B5EF4-FFF2-40B4-BE49-F238E27FC236}">
                <a16:creationId xmlns:a16="http://schemas.microsoft.com/office/drawing/2014/main" id="{554052D5-A2DA-4E61-B09E-18C0EA8D38F0}"/>
              </a:ext>
            </a:extLst>
          </p:cNvPr>
          <p:cNvSpPr txBox="1"/>
          <p:nvPr/>
        </p:nvSpPr>
        <p:spPr>
          <a:xfrm>
            <a:off x="18779799" y="16622718"/>
            <a:ext cx="109838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Fot. 2. Wpływ stężenia ekstraktu z </a:t>
            </a:r>
            <a:r>
              <a:rPr lang="pl-PL" sz="2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fenkułu</a:t>
            </a:r>
            <a:r>
              <a:rPr lang="pl-PL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na wzrost </a:t>
            </a:r>
            <a:r>
              <a:rPr lang="pl-PL" sz="22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Fusarium</a:t>
            </a:r>
            <a:r>
              <a:rPr lang="pl-PL" sz="22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pl-PL" sz="2200" b="0" i="1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oxysporum</a:t>
            </a:r>
            <a:r>
              <a:rPr lang="pl-PL" sz="2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Od lewej: próba 	 	     kontrolna (K), 0,5; 1,0; 1,5; 2 [%]. </a:t>
            </a:r>
            <a:r>
              <a:rPr lang="pl-PL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2200" dirty="0"/>
          </a:p>
        </p:txBody>
      </p:sp>
      <p:grpSp>
        <p:nvGrpSpPr>
          <p:cNvPr id="3" name="Grupa 2">
            <a:extLst>
              <a:ext uri="{FF2B5EF4-FFF2-40B4-BE49-F238E27FC236}">
                <a16:creationId xmlns:a16="http://schemas.microsoft.com/office/drawing/2014/main" id="{AEC79DA4-0040-4EA8-B51C-102EB1EDF8C0}"/>
              </a:ext>
            </a:extLst>
          </p:cNvPr>
          <p:cNvGrpSpPr/>
          <p:nvPr/>
        </p:nvGrpSpPr>
        <p:grpSpPr>
          <a:xfrm>
            <a:off x="449469" y="19122375"/>
            <a:ext cx="27860142" cy="2724976"/>
            <a:chOff x="402866" y="18929021"/>
            <a:chExt cx="27860142" cy="2724976"/>
          </a:xfrm>
        </p:grpSpPr>
        <p:sp>
          <p:nvSpPr>
            <p:cNvPr id="1037" name="pole tekstowe 1036">
              <a:extLst>
                <a:ext uri="{FF2B5EF4-FFF2-40B4-BE49-F238E27FC236}">
                  <a16:creationId xmlns:a16="http://schemas.microsoft.com/office/drawing/2014/main" id="{04A0C701-2212-4E9A-9D5F-1649BFF78733}"/>
                </a:ext>
              </a:extLst>
            </p:cNvPr>
            <p:cNvSpPr txBox="1"/>
            <p:nvPr/>
          </p:nvSpPr>
          <p:spPr>
            <a:xfrm>
              <a:off x="402866" y="18929021"/>
              <a:ext cx="11778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/>
                <a:t>Literatura:</a:t>
              </a:r>
            </a:p>
          </p:txBody>
        </p:sp>
        <p:sp>
          <p:nvSpPr>
            <p:cNvPr id="1038" name="pole tekstowe 1037">
              <a:extLst>
                <a:ext uri="{FF2B5EF4-FFF2-40B4-BE49-F238E27FC236}">
                  <a16:creationId xmlns:a16="http://schemas.microsoft.com/office/drawing/2014/main" id="{769E366F-CD83-4218-839A-EDD6569E0969}"/>
                </a:ext>
              </a:extLst>
            </p:cNvPr>
            <p:cNvSpPr txBox="1"/>
            <p:nvPr/>
          </p:nvSpPr>
          <p:spPr>
            <a:xfrm>
              <a:off x="1513659" y="18930174"/>
              <a:ext cx="26749349" cy="27238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1. 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Farmakopea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Polska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X.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Urząd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Rejestracji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Produktów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Leczniczych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Wyrobów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Medycznych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i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Produktów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Biobójczych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, Warszawa, 2014.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2.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Rasooli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I.,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Allameg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A. Caraway (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Carum carvi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L.) Essential Oils. [w:]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Preedy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V.R. (red.). Essential Oils in Food Preservation, Flavor and Safety. Academic Press, 2016.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3.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Pavela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R. Essential oils from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Foeniculum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 vulgare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Miller as a safe environmental insecticide against the aphid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Myzus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persicae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Sulzer. Environ Sci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Pollut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Res., 2018, 25, 10904-10910.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4.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Özbek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H.,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Uğraş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S.,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Dülger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H., Bayram I.,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Tuncer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I.,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Öztürk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G.,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Öztürk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A. Hepatoprotective effect of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Foeniculum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 vulgare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essential oil.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Fitoterapia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, 2003, 74(3), 317-319.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  <a:endParaRPr lang="pl-PL" sz="1900" b="0" i="0" dirty="0">
                <a:solidFill>
                  <a:srgbClr val="000000"/>
                </a:solidFill>
                <a:effectLst/>
                <a:latin typeface="+mj-lt"/>
              </a:endParaRP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5. 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Wróblewska-Kurdyk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A., Nowak L.,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Dancewicz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K.,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Szumny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A.,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Gabryś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B. In search of biopesticides: The effect of caraway 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Carum carvi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essential oil and its major constituents on peach potato aphid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Myzus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persicae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probing behavior. Acta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Biologica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, 2015, 22, 51-62. 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6. 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Białoń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M.,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Krzyśko-Łupicka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T.,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Koszałkowska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M.,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Wieczorek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P.P. The Influence of Chemical Composition of Commercial Lemon Essential Oils on the Growth of 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Candida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Strains.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Mycopathologia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, 2014, 177(1), 29-39.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7. 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Krzyśko-Łupicka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T., 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Walkowiak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 W., </a:t>
              </a:r>
              <a:r>
                <a:rPr lang="en-US" sz="1900" b="0" i="0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Białoń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M. Comparison of the fungistatic activity of selected essential oils relative to </a:t>
              </a:r>
              <a:r>
                <a:rPr lang="en-US" sz="1900" b="0" i="1" u="none" strike="noStrike" dirty="0">
                  <a:solidFill>
                    <a:srgbClr val="000000"/>
                  </a:solidFill>
                  <a:effectLst/>
                  <a:latin typeface="+mj-lt"/>
                </a:rPr>
                <a:t>Fusarium </a:t>
              </a:r>
              <a:r>
                <a:rPr lang="en-US" sz="1900" b="0" i="1" u="none" strike="noStrike" dirty="0" err="1">
                  <a:solidFill>
                    <a:srgbClr val="000000"/>
                  </a:solidFill>
                  <a:effectLst/>
                  <a:latin typeface="+mj-lt"/>
                </a:rPr>
                <a:t>graminearum</a:t>
              </a:r>
              <a:r>
                <a:rPr lang="en-US" sz="1900" b="0" i="0" u="none" strike="noStrike" dirty="0">
                  <a:solidFill>
                    <a:srgbClr val="000000"/>
                  </a:solidFill>
                  <a:effectLst/>
                  <a:latin typeface="+mj-lt"/>
                </a:rPr>
                <a:t> isolates. Molecules, 2019, 24(2), 311-324.</a:t>
              </a:r>
              <a:r>
                <a:rPr lang="en-US" sz="1900" b="0" i="0" dirty="0">
                  <a:solidFill>
                    <a:srgbClr val="000000"/>
                  </a:solidFill>
                  <a:effectLst/>
                  <a:latin typeface="+mj-lt"/>
                </a:rPr>
                <a:t>​</a:t>
              </a:r>
            </a:p>
            <a:p>
              <a:pPr algn="just" rtl="0" fontAlgn="base"/>
              <a:endParaRPr lang="en-US" sz="1900" b="0" i="0" dirty="0">
                <a:solidFill>
                  <a:srgbClr val="000000"/>
                </a:solidFill>
                <a:effectLst/>
                <a:latin typeface="+mj-lt"/>
              </a:endParaRPr>
            </a:p>
            <a:p>
              <a:pPr algn="l" rtl="0" fontAlgn="base"/>
              <a:r>
                <a:rPr lang="en-US" sz="1900" b="0" i="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​</a:t>
              </a:r>
              <a:endParaRPr lang="en-US" sz="19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endParaRPr>
            </a:p>
          </p:txBody>
        </p:sp>
      </p:grp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870BB2CB-B574-4CAF-B75C-4025BD6B16CD}"/>
              </a:ext>
            </a:extLst>
          </p:cNvPr>
          <p:cNvSpPr txBox="1"/>
          <p:nvPr/>
        </p:nvSpPr>
        <p:spPr>
          <a:xfrm>
            <a:off x="9903738" y="17153265"/>
            <a:ext cx="435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±</a:t>
            </a:r>
            <a:r>
              <a:rPr lang="en-US" sz="2200" b="1" i="0" u="none" strike="noStrike" dirty="0" err="1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Odchylenie</a:t>
            </a:r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200" b="1" i="0" u="none" strike="noStrike" dirty="0" err="1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standardowe</a:t>
            </a:r>
            <a:r>
              <a:rPr lang="en-US" sz="2200" b="1" i="0" u="none" strike="noStrike" dirty="0">
                <a:solidFill>
                  <a:srgbClr val="4472C4"/>
                </a:solidFill>
                <a:effectLst/>
                <a:latin typeface="Calibri" panose="020F0502020204030204" pitchFamily="34" charset="0"/>
              </a:rPr>
              <a:t> (SD)</a:t>
            </a:r>
            <a:r>
              <a:rPr lang="en-US" sz="2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pl-PL" sz="2200" dirty="0"/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4F81DFC1-2227-443D-B2A3-9D2EF7255E3D}"/>
              </a:ext>
            </a:extLst>
          </p:cNvPr>
          <p:cNvSpPr txBox="1"/>
          <p:nvPr/>
        </p:nvSpPr>
        <p:spPr>
          <a:xfrm>
            <a:off x="9870327" y="17776213"/>
            <a:ext cx="19942402" cy="1272562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bIns="0" rtlCol="0"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</a:rPr>
              <a:t>Zastosowane ekstrakty roślinne wykazały aktywność przeciwko </a:t>
            </a:r>
            <a:r>
              <a:rPr lang="pl-PL" sz="24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Fusarium</a:t>
            </a:r>
            <a:r>
              <a:rPr lang="pl-PL" sz="24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pl-PL" sz="2400" i="1" dirty="0" err="1">
                <a:solidFill>
                  <a:schemeClr val="tx1"/>
                </a:solidFill>
                <a:latin typeface="Calibri" panose="020F0502020204030204" pitchFamily="34" charset="0"/>
              </a:rPr>
              <a:t>oxysporum</a:t>
            </a:r>
            <a:r>
              <a:rPr lang="pl-PL" sz="2400" dirty="0">
                <a:solidFill>
                  <a:schemeClr val="tx1"/>
                </a:solidFill>
                <a:latin typeface="Calibri" panose="020F0502020204030204" pitchFamily="34" charset="0"/>
              </a:rPr>
              <a:t> w całym przedziale analizowanych stężeń (tab. 2, fot. 1 i 2).</a:t>
            </a:r>
            <a:endParaRPr lang="pl-PL" sz="2400" b="0" i="0" dirty="0"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Działanie grzybobójcze wykazały ekstrakty z </a:t>
            </a:r>
            <a:r>
              <a:rPr lang="pl-PL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fenkułu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o stężeniach 1 %  i wyższym oraz ekstrakty z kminu zwyczajnego o stężeniach 1,5 % i wyższym. W niższych stężeniach zastosowane ekstrakty działały </a:t>
            </a:r>
            <a:r>
              <a:rPr lang="pl-PL" sz="24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grzybostatycznie</a:t>
            </a:r>
            <a:r>
              <a:rPr lang="pl-PL" sz="2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(tab. 2, fot. 1 i 2).</a:t>
            </a:r>
          </a:p>
          <a:p>
            <a:pPr algn="just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03862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2946</TotalTime>
  <Words>1403</Words>
  <Application>Microsoft Office PowerPoint</Application>
  <PresentationFormat>Niestandardowy</PresentationFormat>
  <Paragraphs>191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Times New Roman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Bartosz Rył</dc:creator>
  <cp:lastModifiedBy>Bartosz Rył</cp:lastModifiedBy>
  <cp:revision>10</cp:revision>
  <dcterms:created xsi:type="dcterms:W3CDTF">2021-09-03T16:22:51Z</dcterms:created>
  <dcterms:modified xsi:type="dcterms:W3CDTF">2021-09-13T14:41:11Z</dcterms:modified>
</cp:coreProperties>
</file>